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04" r:id="rId5"/>
    <p:sldId id="303" r:id="rId6"/>
    <p:sldId id="258" r:id="rId7"/>
    <p:sldId id="305" r:id="rId8"/>
    <p:sldId id="306" r:id="rId9"/>
    <p:sldId id="316" r:id="rId10"/>
    <p:sldId id="336" r:id="rId11"/>
    <p:sldId id="338" r:id="rId12"/>
    <p:sldId id="339" r:id="rId13"/>
    <p:sldId id="340" r:id="rId14"/>
    <p:sldId id="313" r:id="rId15"/>
    <p:sldId id="341" r:id="rId16"/>
    <p:sldId id="302" r:id="rId17"/>
    <p:sldId id="342" r:id="rId18"/>
    <p:sldId id="343" r:id="rId19"/>
    <p:sldId id="325" r:id="rId20"/>
    <p:sldId id="324" r:id="rId21"/>
    <p:sldId id="326" r:id="rId22"/>
    <p:sldId id="327" r:id="rId23"/>
    <p:sldId id="328" r:id="rId24"/>
    <p:sldId id="332" r:id="rId25"/>
    <p:sldId id="322" r:id="rId26"/>
    <p:sldId id="333" r:id="rId27"/>
    <p:sldId id="329" r:id="rId28"/>
    <p:sldId id="330" r:id="rId29"/>
    <p:sldId id="331" r:id="rId30"/>
    <p:sldId id="344" r:id="rId31"/>
    <p:sldId id="345" r:id="rId32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96" autoAdjust="0"/>
    <p:restoredTop sz="77778"/>
  </p:normalViewPr>
  <p:slideViewPr>
    <p:cSldViewPr snapToGrid="0" snapToObjects="1" showGuides="1">
      <p:cViewPr varScale="1">
        <p:scale>
          <a:sx n="125" d="100"/>
          <a:sy n="125" d="100"/>
        </p:scale>
        <p:origin x="97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09.05.2022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09/05/2022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4176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201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306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921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888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51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580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721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547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96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66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Poutres dans </a:t>
            </a:r>
            <a:r>
              <a:rPr lang="fr-FR" dirty="0" smtClean="0"/>
              <a:t>l’espace </a:t>
            </a:r>
            <a:r>
              <a:rPr lang="fr-FR" dirty="0" smtClean="0"/>
              <a:t>et </a:t>
            </a:r>
            <a:r>
              <a:rPr lang="fr-FR" dirty="0" err="1" smtClean="0"/>
              <a:t>TdV</a:t>
            </a:r>
            <a:r>
              <a:rPr lang="fr-FR" dirty="0" smtClean="0"/>
              <a:t> pour </a:t>
            </a:r>
            <a:r>
              <a:rPr lang="fr-FR" dirty="0" err="1" smtClean="0"/>
              <a:t>éfforts</a:t>
            </a:r>
            <a:r>
              <a:rPr lang="fr-FR" dirty="0" smtClean="0"/>
              <a:t> intérieurs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xmlns="" id="{321C62A8-AE6D-D24A-9DD0-12FBD570F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Contrôler l’effort tranchant à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fr-CH" dirty="0"/>
                  <a:t> par le </a:t>
                </a:r>
                <a:r>
                  <a:rPr lang="fr-CH" dirty="0" err="1"/>
                  <a:t>TdV</a:t>
                </a:r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  <a:blipFill>
                <a:blip r:embed="rId4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5CA5C1C-5629-004F-83D7-E0DB1CA54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3214677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792674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91886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028113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552113" y="2167920"/>
            <a:ext cx="0" cy="263831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5304027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61545" y="2127698"/>
            <a:ext cx="0" cy="267853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C4AEF94-3B89-3246-AB07-7ED67218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Tracer les diagrammes MV de la poutre cantilever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88227" y="3579813"/>
            <a:ext cx="3773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88227" y="4502907"/>
            <a:ext cx="3773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5876D4B-1704-CF46-8CE6-D25C160E252E}"/>
              </a:ext>
            </a:extLst>
          </p:cNvPr>
          <p:cNvSpPr txBox="1"/>
          <p:nvPr/>
        </p:nvSpPr>
        <p:spPr>
          <a:xfrm>
            <a:off x="1130035" y="3410536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613BDE5-7BA8-E14E-AD5B-BCC3B336C3E4}"/>
              </a:ext>
            </a:extLst>
          </p:cNvPr>
          <p:cNvSpPr txBox="1"/>
          <p:nvPr/>
        </p:nvSpPr>
        <p:spPr>
          <a:xfrm>
            <a:off x="1155131" y="4333630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0343EFC-4970-874E-A292-39A67DBE9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5"/>
          <a:stretch/>
        </p:blipFill>
        <p:spPr>
          <a:xfrm>
            <a:off x="2186644" y="1744133"/>
            <a:ext cx="4106216" cy="13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C4AEF94-3B89-3246-AB07-7ED67218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Contrôler le moment en B et l’effort tranchant en F avec le </a:t>
            </a:r>
            <a:r>
              <a:rPr lang="fr-FR" dirty="0" err="1"/>
              <a:t>TdV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65876D4B-1704-CF46-8CE6-D25C160E252E}"/>
                  </a:ext>
                </a:extLst>
              </p:cNvPr>
              <p:cNvSpPr txBox="1"/>
              <p:nvPr/>
            </p:nvSpPr>
            <p:spPr>
              <a:xfrm>
                <a:off x="1130035" y="3410536"/>
                <a:ext cx="5110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fr-CH" sz="1600" b="1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876D4B-1704-CF46-8CE6-D25C160E2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35" y="3410536"/>
                <a:ext cx="51106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7613BDE5-7BA8-E14E-AD5B-BCC3B336C3E4}"/>
                  </a:ext>
                </a:extLst>
              </p:cNvPr>
              <p:cNvSpPr txBox="1"/>
              <p:nvPr/>
            </p:nvSpPr>
            <p:spPr>
              <a:xfrm>
                <a:off x="1155131" y="4333630"/>
                <a:ext cx="5016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𝑭</m:t>
                          </m:r>
                        </m:sub>
                      </m:sSub>
                    </m:oMath>
                  </m:oMathPara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13BDE5-7BA8-E14E-AD5B-BCC3B336C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31" y="4333630"/>
                <a:ext cx="50165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10343EFC-4970-874E-A292-39A67DBE9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5"/>
          <a:stretch/>
        </p:blipFill>
        <p:spPr>
          <a:xfrm>
            <a:off x="2186644" y="1744133"/>
            <a:ext cx="4106216" cy="13284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4C7592B-00D6-AB40-B218-ADD3888B6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186644" y="3115430"/>
            <a:ext cx="4106216" cy="9018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75DEE760-6CC2-B841-B48F-FED44806A8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186644" y="4030749"/>
            <a:ext cx="4106216" cy="9018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10221F4-3AAD-C247-9A18-6A5F413A2A70}"/>
              </a:ext>
            </a:extLst>
          </p:cNvPr>
          <p:cNvSpPr txBox="1"/>
          <p:nvPr/>
        </p:nvSpPr>
        <p:spPr>
          <a:xfrm>
            <a:off x="3663808" y="18543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fr-CH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BF64C1A-4E81-974B-A877-A03D983D451E}"/>
              </a:ext>
            </a:extLst>
          </p:cNvPr>
          <p:cNvSpPr txBox="1"/>
          <p:nvPr/>
        </p:nvSpPr>
        <p:spPr>
          <a:xfrm>
            <a:off x="4012722" y="1868507"/>
            <a:ext cx="2904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fr-CH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1690E7D-A4E4-0546-8E14-DD99F85DBAAA}"/>
              </a:ext>
            </a:extLst>
          </p:cNvPr>
          <p:cNvCxnSpPr>
            <a:cxnSpLocks/>
          </p:cNvCxnSpPr>
          <p:nvPr/>
        </p:nvCxnSpPr>
        <p:spPr>
          <a:xfrm>
            <a:off x="4150459" y="2108629"/>
            <a:ext cx="0" cy="10758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5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Poutre</a:t>
            </a:r>
            <a:r>
              <a:rPr lang="en-GB" dirty="0"/>
              <a:t> dans </a:t>
            </a:r>
            <a:r>
              <a:rPr lang="en-GB" dirty="0" err="1"/>
              <a:t>l’espace</a:t>
            </a:r>
            <a:r>
              <a:rPr lang="en-GB" dirty="0"/>
              <a:t>, </a:t>
            </a:r>
            <a:r>
              <a:rPr lang="fr-FR" dirty="0"/>
              <a:t>ex. 8.10.1 (i), Structure composée en 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99DE154-B1E1-C744-8F60-30BDBF0A0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22D9F6E-4C90-9949-BE7F-3788CC98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68F454-4150-AF44-98A1-542F169C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33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CD72B9-D4AF-F144-8578-97C165E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F1C43D-EFB6-FE44-92B7-87D07585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DF9299-85B3-4143-9C0A-7C4A755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99921B-96D7-9442-92EB-B6D03D43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7DFEC9-8E16-3341-88A9-DD1A3B16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64928" b="28752"/>
          <a:stretch/>
        </p:blipFill>
        <p:spPr>
          <a:xfrm>
            <a:off x="1397194" y="1563688"/>
            <a:ext cx="3834564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13D3F6-AD1C-044C-B522-DC51A260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3: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390A5B-2642-6C45-AEA2-2019F800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1077BA-6EDF-944D-BE76-7DDD9CB5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658D7-8FBA-304C-AEBF-82422E90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7A36E-E448-814A-BFE9-E59C8F42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2" r="373"/>
          <a:stretch/>
        </p:blipFill>
        <p:spPr>
          <a:xfrm>
            <a:off x="1127850" y="1498084"/>
            <a:ext cx="3284928" cy="21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xmlns="" id="{3B0838BD-DB73-42D4-B5B9-7540924D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7178"/>
            <a:ext cx="7726363" cy="374003"/>
          </a:xfrm>
        </p:spPr>
        <p:txBody>
          <a:bodyPr/>
          <a:lstStyle/>
          <a:p>
            <a:r>
              <a:rPr lang="en-US" dirty="0" err="1"/>
              <a:t>Poutre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treillis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21D9B2-E3AC-B74F-95C9-C9029CA9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 anchor="t">
            <a:normAutofit/>
          </a:bodyPr>
          <a:lstStyle/>
          <a:p>
            <a:pPr marL="0" indent="0"/>
            <a:r>
              <a:rPr lang="fr-CH" sz="2700"/>
              <a:t>Exemple 4: Montre que la structure est isostatique</a:t>
            </a:r>
            <a:br>
              <a:rPr lang="fr-CH" sz="2700"/>
            </a:br>
            <a:r>
              <a:rPr lang="fr-CH" sz="2700"/>
              <a:t>Interprétation 1</a:t>
            </a:r>
            <a:endParaRPr lang="fr-FR" sz="2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273DA3-912D-4A41-B7E4-684608A0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EE744D-2F38-4B43-8F47-2AD4F0D4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BA0510-C12E-0E41-9FB9-6FA111B1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E360D6B-04E2-4745-A919-7B135F525E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3" y="1563688"/>
            <a:ext cx="4509237" cy="1670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0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calculer les efforts dans une poutre </a:t>
            </a:r>
            <a:r>
              <a:rPr lang="fr-FR" dirty="0" smtClean="0"/>
              <a:t>en </a:t>
            </a:r>
            <a:r>
              <a:rPr lang="fr-FR" dirty="0" err="1" smtClean="0"/>
              <a:t>éspace</a:t>
            </a:r>
            <a:endParaRPr lang="fr-FR" dirty="0"/>
          </a:p>
          <a:p>
            <a:r>
              <a:rPr lang="fr-FR" dirty="0" smtClean="0"/>
              <a:t>Comment </a:t>
            </a:r>
            <a:r>
              <a:rPr lang="fr-FR" dirty="0"/>
              <a:t>contrôler les efforts </a:t>
            </a:r>
            <a:r>
              <a:rPr lang="fr-FR" dirty="0" smtClean="0"/>
              <a:t>intérieurs avec </a:t>
            </a:r>
            <a:r>
              <a:rPr lang="fr-FR" dirty="0"/>
              <a:t>le </a:t>
            </a:r>
            <a:r>
              <a:rPr lang="fr-FR" dirty="0" err="1" smtClean="0"/>
              <a:t>TdV</a:t>
            </a:r>
            <a:r>
              <a:rPr lang="fr-FR" dirty="0" smtClean="0"/>
              <a:t> 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xmlns="" id="{3B0838BD-DB73-42D4-B5B9-7540924D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7178"/>
            <a:ext cx="7726363" cy="374003"/>
          </a:xfrm>
        </p:spPr>
        <p:txBody>
          <a:bodyPr/>
          <a:lstStyle/>
          <a:p>
            <a:r>
              <a:rPr lang="en-US" dirty="0" err="1"/>
              <a:t>Portique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trois articulations + </a:t>
            </a:r>
            <a:r>
              <a:rPr lang="en-US" dirty="0" err="1"/>
              <a:t>tirant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721D9B2-E3AC-B74F-95C9-C9029CA9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 anchor="t">
            <a:normAutofit/>
          </a:bodyPr>
          <a:lstStyle/>
          <a:p>
            <a:pPr marL="0" indent="0"/>
            <a:r>
              <a:rPr lang="fr-CH" sz="2700" dirty="0"/>
              <a:t>Exemple 4: Montre que la structure est isostatique</a:t>
            </a:r>
            <a:br>
              <a:rPr lang="fr-CH" sz="2700" dirty="0"/>
            </a:br>
            <a:r>
              <a:rPr lang="fr-CH" sz="2700" dirty="0"/>
              <a:t>Interprétation 2</a:t>
            </a:r>
            <a:endParaRPr lang="fr-FR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273DA3-912D-4A41-B7E4-684608A0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EE744D-2F38-4B43-8F47-2AD4F0D4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BA0510-C12E-0E41-9FB9-6FA111B1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E360D6B-04E2-4745-A919-7B135F525E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3" y="1563688"/>
            <a:ext cx="4509237" cy="1670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1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E155126-F694-E04D-A939-698FF164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9677"/>
            <a:ext cx="7726363" cy="3765007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 </a:t>
            </a:r>
            <a:r>
              <a:rPr lang="fr-CH" dirty="0"/>
              <a:t>= </a:t>
            </a:r>
            <a:r>
              <a:rPr lang="fr-CH" dirty="0" err="1"/>
              <a:t>isostaticité</a:t>
            </a:r>
            <a:r>
              <a:rPr lang="fr-CH" dirty="0"/>
              <a:t> par rapport aux appuis et liaisons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par rapport aux poutres et barres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extérieure et intérieure</a:t>
            </a:r>
          </a:p>
          <a:p>
            <a:endParaRPr lang="fr-CH" dirty="0"/>
          </a:p>
          <a:p>
            <a:r>
              <a:rPr lang="fr-CH" dirty="0"/>
              <a:t>Note: Il n’y a pas toujours une seule manière de différentier entre l’</a:t>
            </a:r>
            <a:r>
              <a:rPr lang="fr-CH" dirty="0" err="1"/>
              <a:t>isostaticité</a:t>
            </a:r>
            <a:r>
              <a:rPr lang="fr-CH" dirty="0"/>
              <a:t> intérieure et extérieure. Par contre, l’</a:t>
            </a:r>
            <a:r>
              <a:rPr lang="fr-CH" dirty="0" err="1"/>
              <a:t>isostaticité</a:t>
            </a:r>
            <a:r>
              <a:rPr lang="fr-CH" dirty="0"/>
              <a:t> globale et le degré d’</a:t>
            </a:r>
            <a:r>
              <a:rPr lang="fr-CH" dirty="0" err="1"/>
              <a:t>hyperstaticité</a:t>
            </a:r>
            <a:r>
              <a:rPr lang="fr-CH" dirty="0"/>
              <a:t> global sont sans équivoque</a:t>
            </a:r>
          </a:p>
          <a:p>
            <a:endParaRPr lang="fr-FR" dirty="0"/>
          </a:p>
          <a:p>
            <a:r>
              <a:rPr lang="fr-CH" dirty="0">
                <a:sym typeface="Wingdings" pitchFamily="2" charset="2"/>
              </a:rPr>
              <a:t>C’est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qui nous intéresse le plus souvent</a:t>
            </a:r>
          </a:p>
          <a:p>
            <a:r>
              <a:rPr lang="fr-CH" dirty="0">
                <a:sym typeface="Wingdings" pitchFamily="2" charset="2"/>
              </a:rPr>
              <a:t>Si ce n’est pas spécifié, on cherche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(«Est-ce que la structures est isostatique?»)</a:t>
            </a:r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E408E5B-FCB0-514A-8AED-A9A3163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28A102-4404-0A4E-8D9D-EA4A703D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3F87A1-AB8F-2D49-BCEC-0F921B3E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79391B-372F-834B-8563-14C8A7F5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7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F41FD09-E521-F442-B339-B7EF223A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Nombre d’équations indépendantes par élément isolé (cas 2D):</a:t>
            </a:r>
          </a:p>
          <a:p>
            <a:pPr lvl="1"/>
            <a:r>
              <a:rPr lang="fr-CH" dirty="0"/>
              <a:t>Poutre (ou solide 2D): 3</a:t>
            </a:r>
          </a:p>
          <a:p>
            <a:pPr lvl="1"/>
            <a:r>
              <a:rPr lang="fr-CH" dirty="0"/>
              <a:t>Barre: 1</a:t>
            </a:r>
          </a:p>
          <a:p>
            <a:pPr lvl="1"/>
            <a:r>
              <a:rPr lang="fr-CH" dirty="0"/>
              <a:t>Nœud: 2</a:t>
            </a:r>
          </a:p>
          <a:p>
            <a:pPr lvl="1"/>
            <a:endParaRPr lang="fr-CH" dirty="0"/>
          </a:p>
          <a:p>
            <a:r>
              <a:rPr lang="fr-CH" dirty="0"/>
              <a:t>Conditions d’</a:t>
            </a:r>
            <a:r>
              <a:rPr lang="fr-CH" dirty="0" err="1"/>
              <a:t>isostaticité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Nombre d’inconnues = Nombre d’équations</a:t>
            </a:r>
          </a:p>
          <a:p>
            <a:pPr lvl="1"/>
            <a:r>
              <a:rPr lang="fr-CH" dirty="0"/>
              <a:t>La structure est stable/ne forme pas un mécanisme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0CFA37D1-7598-7547-A9C6-6995D2C0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40856" cy="1072753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 (cours 6)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B560D6-6648-8E4A-9BB6-C6635B8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AA62526-7AB7-5F4F-9BCE-575C26B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220C75-53A3-5844-9750-549E2CF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6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xmlns="" id="{52806F2D-F044-724B-A04F-0974448D29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8304" y="2239505"/>
          <a:ext cx="7726363" cy="2427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6103">
                  <a:extLst>
                    <a:ext uri="{9D8B030D-6E8A-4147-A177-3AD203B41FA5}">
                      <a16:colId xmlns:a16="http://schemas.microsoft.com/office/drawing/2014/main" xmlns="" val="4110003502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xmlns="" val="2915331918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xmlns="" val="2824189463"/>
                    </a:ext>
                  </a:extLst>
                </a:gridCol>
              </a:tblGrid>
              <a:tr h="52694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éléments de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bielles d’appuis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8497862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283321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0839254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66642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Degré d’</a:t>
                      </a:r>
                      <a:r>
                        <a:rPr lang="fr-FR" i="1" dirty="0" err="1"/>
                        <a:t>hyperstaticité</a:t>
                      </a:r>
                      <a:r>
                        <a:rPr lang="fr-FR" i="1" dirty="0"/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25049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D6E054-B3DE-414D-B8F3-519447CA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(ex. 8.10.1 (i))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82451D-4AC8-D54F-95FC-C0C29221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DD2CBB-C54E-584D-9B77-D849A11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FEA15B-2D8E-014D-9599-FDDBBA81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6436B0-C069-1E4E-AA74-9A5FE3688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8" t="40866" r="21765" b="18269"/>
          <a:stretch/>
        </p:blipFill>
        <p:spPr>
          <a:xfrm>
            <a:off x="5932747" y="333205"/>
            <a:ext cx="1987934" cy="1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374003"/>
          </a:xfrm>
        </p:spPr>
        <p:txBody>
          <a:bodyPr/>
          <a:lstStyle/>
          <a:p>
            <a:r>
              <a:rPr lang="fr-FR" dirty="0"/>
              <a:t>Faux: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5: 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par rapport aux appuis et liaisons (</a:t>
            </a:r>
            <a:r>
              <a:rPr lang="fr-CH" dirty="0" err="1"/>
              <a:t>isostaticité</a:t>
            </a:r>
            <a:r>
              <a:rPr lang="fr-CH" dirty="0"/>
              <a:t> extérieure):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5: 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des poutres en treillis (</a:t>
            </a:r>
            <a:r>
              <a:rPr lang="fr-CH" dirty="0" err="1"/>
              <a:t>isostaticité</a:t>
            </a:r>
            <a:r>
              <a:rPr lang="fr-CH" dirty="0"/>
              <a:t> intérieure):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5: 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3328F98B-DF88-CD42-98E7-D39D2A86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99870"/>
            <a:ext cx="7726363" cy="662589"/>
          </a:xfrm>
        </p:spPr>
        <p:txBody>
          <a:bodyPr>
            <a:normAutofit/>
          </a:bodyPr>
          <a:lstStyle/>
          <a:p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 A</a:t>
            </a:r>
            <a:r>
              <a:rPr lang="fr-CH" baseline="-25000" dirty="0"/>
              <a:t>y, </a:t>
            </a:r>
            <a:r>
              <a:rPr lang="fr-CH" dirty="0"/>
              <a:t>B</a:t>
            </a:r>
            <a:r>
              <a:rPr lang="fr-CH" baseline="-25000" dirty="0"/>
              <a:t>y</a:t>
            </a:r>
            <a:r>
              <a:rPr lang="fr-CH" dirty="0"/>
              <a:t> et M</a:t>
            </a:r>
            <a:r>
              <a:rPr lang="fr-CH" baseline="-25000" dirty="0"/>
              <a:t>A </a:t>
            </a:r>
            <a:r>
              <a:rPr lang="fr-CH" dirty="0"/>
              <a:t>et la force de liaison D</a:t>
            </a:r>
            <a:r>
              <a:rPr lang="fr-CH" baseline="-25000" dirty="0"/>
              <a:t>y</a:t>
            </a:r>
            <a:r>
              <a:rPr lang="fr-CH" dirty="0"/>
              <a:t> </a:t>
            </a:r>
          </a:p>
          <a:p>
            <a:endParaRPr lang="fr-CH" dirty="0"/>
          </a:p>
          <a:p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362E16A-134E-4945-970E-815CF933F510}"/>
              </a:ext>
            </a:extLst>
          </p:cNvPr>
          <p:cNvGrpSpPr/>
          <p:nvPr/>
        </p:nvGrpSpPr>
        <p:grpSpPr>
          <a:xfrm>
            <a:off x="2047457" y="1815246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blipFill>
                <a:blip r:embed="rId4"/>
                <a:stretch>
                  <a:fillRect l="-1370" t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126CE27-FE6E-284E-BE47-B531291C7C11}"/>
              </a:ext>
            </a:extLst>
          </p:cNvPr>
          <p:cNvSpPr txBox="1"/>
          <p:nvPr/>
        </p:nvSpPr>
        <p:spPr>
          <a:xfrm>
            <a:off x="2572789" y="2162571"/>
            <a:ext cx="3097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D</a:t>
            </a:r>
            <a:endParaRPr lang="fr-CH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362E16A-134E-4945-970E-815CF933F510}"/>
              </a:ext>
            </a:extLst>
          </p:cNvPr>
          <p:cNvGrpSpPr/>
          <p:nvPr/>
        </p:nvGrpSpPr>
        <p:grpSpPr>
          <a:xfrm>
            <a:off x="2047457" y="1594297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𝑩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blipFill>
                <a:blip r:embed="rId4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445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5404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Efforts intérieurs d’une poutre dans l’espace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Théorème </a:t>
            </a:r>
            <a:r>
              <a:rPr lang="fr-FR" dirty="0"/>
              <a:t>des déplacements virtuels</a:t>
            </a:r>
          </a:p>
          <a:p>
            <a:pPr lvl="1"/>
            <a:r>
              <a:rPr lang="fr-FR" dirty="0"/>
              <a:t> contrôle des efforts intérieurs par le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Efforts intérieurs d’une poutre dans l’espace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5D97889-38EB-CE49-8D02-160F4624F7E0}"/>
              </a:ext>
            </a:extLst>
          </p:cNvPr>
          <p:cNvGrpSpPr/>
          <p:nvPr/>
        </p:nvGrpSpPr>
        <p:grpSpPr>
          <a:xfrm>
            <a:off x="2367803" y="2592614"/>
            <a:ext cx="4376778" cy="2349092"/>
            <a:chOff x="1102265" y="3126545"/>
            <a:chExt cx="6466734" cy="3470807"/>
          </a:xfrm>
        </p:grpSpPr>
        <p:pic>
          <p:nvPicPr>
            <p:cNvPr id="7" name="Content Placeholder 6">
              <a:extLst>
                <a:ext uri="{FF2B5EF4-FFF2-40B4-BE49-F238E27FC236}">
                  <a16:creationId xmlns:a16="http://schemas.microsoft.com/office/drawing/2014/main" xmlns="" id="{935137DC-E7E2-7E41-A7D1-BEF5FEC8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8" r="56719" b="27464"/>
            <a:stretch/>
          </p:blipFill>
          <p:spPr>
            <a:xfrm>
              <a:off x="1102265" y="3886987"/>
              <a:ext cx="5732426" cy="2710365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C94FF0EF-8677-2D49-8B35-76EBF258D1C4}"/>
                </a:ext>
              </a:extLst>
            </p:cNvPr>
            <p:cNvCxnSpPr>
              <a:cxnSpLocks/>
            </p:cNvCxnSpPr>
            <p:nvPr/>
          </p:nvCxnSpPr>
          <p:spPr>
            <a:xfrm>
              <a:off x="6764023" y="5594019"/>
              <a:ext cx="8049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9627DB0-F31A-4842-B2F0-EC5443AB46FD}"/>
                </a:ext>
              </a:extLst>
            </p:cNvPr>
            <p:cNvSpPr txBox="1"/>
            <p:nvPr/>
          </p:nvSpPr>
          <p:spPr>
            <a:xfrm>
              <a:off x="7042617" y="5219637"/>
              <a:ext cx="341760" cy="36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0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FA1BE3C-241E-DF44-8A97-F0127A91B855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5098205" y="345058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902A397-366A-5046-B66C-85EA9A978E6E}"/>
                </a:ext>
              </a:extLst>
            </p:cNvPr>
            <p:cNvSpPr txBox="1"/>
            <p:nvPr/>
          </p:nvSpPr>
          <p:spPr>
            <a:xfrm>
              <a:off x="5472288" y="3257312"/>
              <a:ext cx="657517" cy="363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1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1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xmlns="" id="{6001CBDC-0589-DE45-93A2-EB2A2776E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75864"/>
                <a:ext cx="7726363" cy="162530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		Effort normal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dirty="0"/>
                  <a:t>		Efforts tranchants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		Moment de torsion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r-FR" dirty="0"/>
                  <a:t>	Moments de flexion (ou </a:t>
                </a:r>
                <a:r>
                  <a:rPr lang="fr-FR" dirty="0" err="1"/>
                  <a:t>fléchissants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6001CBDC-0589-DE45-93A2-EB2A2776E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75864"/>
                <a:ext cx="7726363" cy="1625303"/>
              </a:xfrm>
              <a:blipFill>
                <a:blip r:embed="rId4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2F25B81-3B89-1940-93A6-812083728804}"/>
              </a:ext>
            </a:extLst>
          </p:cNvPr>
          <p:cNvCxnSpPr>
            <a:cxnSpLocks/>
          </p:cNvCxnSpPr>
          <p:nvPr/>
        </p:nvCxnSpPr>
        <p:spPr>
          <a:xfrm>
            <a:off x="6088706" y="4261955"/>
            <a:ext cx="5448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36C2D25-A44A-CF44-B696-988BCA24BA3F}"/>
              </a:ext>
            </a:extLst>
          </p:cNvPr>
          <p:cNvCxnSpPr>
            <a:cxnSpLocks/>
          </p:cNvCxnSpPr>
          <p:nvPr/>
        </p:nvCxnSpPr>
        <p:spPr>
          <a:xfrm rot="16200000">
            <a:off x="5072312" y="2919886"/>
            <a:ext cx="4386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91BEEC6B-3C4B-D94A-A827-B6C14E3592CA}"/>
              </a:ext>
            </a:extLst>
          </p:cNvPr>
          <p:cNvCxnSpPr>
            <a:cxnSpLocks/>
          </p:cNvCxnSpPr>
          <p:nvPr/>
        </p:nvCxnSpPr>
        <p:spPr>
          <a:xfrm flipH="1">
            <a:off x="4118044" y="4643336"/>
            <a:ext cx="402075" cy="207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7BF7667-7A31-6346-8BBF-12C48FA5EFD6}"/>
              </a:ext>
            </a:extLst>
          </p:cNvPr>
          <p:cNvCxnSpPr>
            <a:cxnSpLocks/>
          </p:cNvCxnSpPr>
          <p:nvPr/>
        </p:nvCxnSpPr>
        <p:spPr>
          <a:xfrm flipH="1">
            <a:off x="4201377" y="4597941"/>
            <a:ext cx="402075" cy="2075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B7E7B0-84C8-2F40-8B0D-F6DA9C2B4E08}"/>
              </a:ext>
            </a:extLst>
          </p:cNvPr>
          <p:cNvSpPr txBox="1"/>
          <p:nvPr/>
        </p:nvSpPr>
        <p:spPr>
          <a:xfrm>
            <a:off x="3957397" y="4461700"/>
            <a:ext cx="445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 b="1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CH" sz="1000" b="1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endParaRPr lang="fr-CH" sz="1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D03859-E073-864E-A666-2A5C4FEE35BD}"/>
              </a:ext>
            </a:extLst>
          </p:cNvPr>
          <p:cNvSpPr txBox="1"/>
          <p:nvPr/>
        </p:nvSpPr>
        <p:spPr>
          <a:xfrm>
            <a:off x="4498718" y="4251307"/>
            <a:ext cx="304381" cy="246221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txBody>
          <a:bodyPr wrap="square" rtlCol="0">
            <a:spAutoFit/>
          </a:bodyPr>
          <a:lstStyle/>
          <a:p>
            <a:r>
              <a:rPr lang="fr-CH" sz="1000" b="1" i="1" dirty="0" err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fr-CH" sz="1000" b="1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endParaRPr lang="fr-CH" sz="1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5DD907-D57D-F14B-A8BD-4248A563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FAD122-D3A3-8B47-8F2B-DA4E8362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6BED41-89D8-0F47-8FDC-33A5AE0F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094700-B4E8-E942-940B-5130476D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9B99EAD-1FC8-C544-9738-96C55446E014}"/>
              </a:ext>
            </a:extLst>
          </p:cNvPr>
          <p:cNvGrpSpPr/>
          <p:nvPr/>
        </p:nvGrpSpPr>
        <p:grpSpPr>
          <a:xfrm>
            <a:off x="904875" y="733250"/>
            <a:ext cx="3103021" cy="4209462"/>
            <a:chOff x="1615432" y="803006"/>
            <a:chExt cx="3103021" cy="42094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B03CE7EB-30A8-4940-9215-F6C7AD9FA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22" b="6346"/>
            <a:stretch/>
          </p:blipFill>
          <p:spPr>
            <a:xfrm>
              <a:off x="1615432" y="987166"/>
              <a:ext cx="3103021" cy="40253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05458F37-B740-D347-88A7-39676C652ECD}"/>
                </a:ext>
              </a:extLst>
            </p:cNvPr>
            <p:cNvSpPr txBox="1"/>
            <p:nvPr/>
          </p:nvSpPr>
          <p:spPr>
            <a:xfrm>
              <a:off x="3242508" y="803006"/>
              <a:ext cx="670078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2L</a:t>
              </a:r>
              <a:endParaRPr lang="fr-CH" sz="105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B5007CC-5055-064B-9CB2-10AD062C2E18}"/>
                </a:ext>
              </a:extLst>
            </p:cNvPr>
            <p:cNvSpPr txBox="1"/>
            <p:nvPr/>
          </p:nvSpPr>
          <p:spPr>
            <a:xfrm>
              <a:off x="4035267" y="1638751"/>
              <a:ext cx="23925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/>
                <a:t>L</a:t>
              </a:r>
              <a:endParaRPr lang="fr-CH" sz="105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FC37834-FC74-AA46-A81A-BCD31F960B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9" b="6346"/>
          <a:stretch/>
        </p:blipFill>
        <p:spPr>
          <a:xfrm>
            <a:off x="5136106" y="987166"/>
            <a:ext cx="2453255" cy="4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77959C00-FE0A-5641-9FF8-73F8552C17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64409"/>
                <a:ext cx="7726363" cy="4079091"/>
              </a:xfrm>
            </p:spPr>
            <p:txBody>
              <a:bodyPr>
                <a:normAutofit/>
              </a:bodyPr>
              <a:lstStyle/>
              <a:p>
                <a:pPr lvl="1"/>
                <a:endParaRPr lang="fr-CH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Introduire la coupure simple qui extériorise la force qu’on veut calculer (force de réaction, force de liaison ou effort intérieur)</a:t>
                </a:r>
              </a:p>
              <a:p>
                <a:pPr lvl="1"/>
                <a:r>
                  <a:rPr lang="fr-CH" dirty="0">
                    <a:sym typeface="Wingdings" pitchFamily="2" charset="2"/>
                  </a:rPr>
                  <a:t>Si la structure est isostatique, on obtient un mécanisme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Trouver un champs de déplacement qui </a:t>
                </a:r>
                <a:r>
                  <a:rPr lang="fr-CH" b="1" dirty="0">
                    <a:sym typeface="Wingdings" pitchFamily="2" charset="2"/>
                  </a:rPr>
                  <a:t>respecte toutes les autres liaisons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>
                    <a:sym typeface="Wingdings" pitchFamily="2" charset="2"/>
                  </a:rPr>
                  <a:t>Calculer cette force par le théorème des </a:t>
                </a:r>
                <a:r>
                  <a:rPr lang="fr-CH" dirty="0" err="1">
                    <a:sym typeface="Wingdings" pitchFamily="2" charset="2"/>
                  </a:rPr>
                  <a:t>dépl</a:t>
                </a:r>
                <a:r>
                  <a:rPr lang="fr-CH" dirty="0">
                    <a:sym typeface="Wingdings" pitchFamily="2" charset="2"/>
                  </a:rPr>
                  <a:t>. virtuels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fr-CH" b="1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959C00-FE0A-5641-9FF8-73F8552C17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64409"/>
                <a:ext cx="7726363" cy="4079091"/>
              </a:xfrm>
              <a:blipFill>
                <a:blip r:embed="rId3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75E28681-569C-9644-9D3C-F7BF292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Révision du Théorème des </a:t>
            </a:r>
            <a:r>
              <a:rPr lang="fr-FR" dirty="0" err="1"/>
              <a:t>dépl</a:t>
            </a:r>
            <a:r>
              <a:rPr lang="fr-FR" dirty="0"/>
              <a:t>. virtuels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ACD5AB-62B4-CF4E-9CA2-52EDE22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3AB566-4CD9-4C4D-B4CE-26D75F85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373C25-AFED-2040-96F2-3DB7E3F3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8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A89A5A-B10E-6042-86CD-85242C73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563491"/>
            <a:ext cx="7726363" cy="150491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Coupure simple et naissance d’un effort intérieur: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Introduire un degré de liberté en supprimant la liaison associée à ce degré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Extérioriser cet effort intérieur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Un effort intérieur apparait sur </a:t>
            </a:r>
            <a:r>
              <a:rPr lang="fr-FR" b="1" dirty="0"/>
              <a:t>chaque face </a:t>
            </a:r>
            <a:r>
              <a:rPr lang="fr-FR" dirty="0"/>
              <a:t>de la coupure (soit une </a:t>
            </a:r>
            <a:r>
              <a:rPr lang="fr-FR" b="1" dirty="0"/>
              <a:t>paire </a:t>
            </a:r>
            <a:r>
              <a:rPr lang="fr-FR" dirty="0"/>
              <a:t>d’efforts par coupure)</a:t>
            </a:r>
            <a:endParaRPr lang="fr-FR" b="1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0904F4-5289-7345-956B-E0BC5202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 d’une poutre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E3404B-5CCE-4E40-82BF-C988F2FB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DAEC2D-85EB-CF40-A912-1C6B8AC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597694-E44A-D642-AF61-A30765B4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76AF98A-A99C-4A4F-B0F1-95254B072C90}"/>
              </a:ext>
            </a:extLst>
          </p:cNvPr>
          <p:cNvSpPr txBox="1"/>
          <p:nvPr/>
        </p:nvSpPr>
        <p:spPr>
          <a:xfrm>
            <a:off x="1155222" y="811355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91A884-A8F4-B145-B7BB-E042865E076F}"/>
              </a:ext>
            </a:extLst>
          </p:cNvPr>
          <p:cNvSpPr txBox="1"/>
          <p:nvPr/>
        </p:nvSpPr>
        <p:spPr>
          <a:xfrm>
            <a:off x="1148153" y="2121863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tranchant 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FBD2310-3F17-DE43-A4A9-F7A5D2FCDB43}"/>
              </a:ext>
            </a:extLst>
          </p:cNvPr>
          <p:cNvSpPr txBox="1"/>
          <p:nvPr/>
        </p:nvSpPr>
        <p:spPr>
          <a:xfrm>
            <a:off x="1151636" y="2820792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normal 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8BE9BAAB-C950-C346-AA6C-BF13B27757D3}"/>
              </a:ext>
            </a:extLst>
          </p:cNvPr>
          <p:cNvGrpSpPr/>
          <p:nvPr/>
        </p:nvGrpSpPr>
        <p:grpSpPr>
          <a:xfrm>
            <a:off x="4201025" y="751456"/>
            <a:ext cx="1512168" cy="457200"/>
            <a:chOff x="3131840" y="1628800"/>
            <a:chExt cx="1512168" cy="4572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DA59A97D-3A6C-604B-BFF3-AD78D500CD01}"/>
                </a:ext>
              </a:extLst>
            </p:cNvPr>
            <p:cNvSpPr/>
            <p:nvPr/>
          </p:nvSpPr>
          <p:spPr>
            <a:xfrm>
              <a:off x="3131840" y="1821964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F67B933B-1035-B040-828E-348B81DFD5E4}"/>
                </a:ext>
              </a:extLst>
            </p:cNvPr>
            <p:cNvCxnSpPr/>
            <p:nvPr/>
          </p:nvCxnSpPr>
          <p:spPr>
            <a:xfrm>
              <a:off x="3887924" y="1628800"/>
              <a:ext cx="0" cy="457200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E63CB55-17A3-2D47-8B88-CB167A9B610C}"/>
              </a:ext>
            </a:extLst>
          </p:cNvPr>
          <p:cNvGrpSpPr/>
          <p:nvPr/>
        </p:nvGrpSpPr>
        <p:grpSpPr>
          <a:xfrm>
            <a:off x="4177049" y="1179103"/>
            <a:ext cx="1512168" cy="757740"/>
            <a:chOff x="1638571" y="2150360"/>
            <a:chExt cx="1512168" cy="75774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F9A9180-FA27-2C44-A1F2-156A95420784}"/>
                </a:ext>
              </a:extLst>
            </p:cNvPr>
            <p:cNvSpPr/>
            <p:nvPr/>
          </p:nvSpPr>
          <p:spPr>
            <a:xfrm>
              <a:off x="1638571" y="2579712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BE8A9807-5497-B842-9CED-04159F780CB0}"/>
                </a:ext>
              </a:extLst>
            </p:cNvPr>
            <p:cNvSpPr/>
            <p:nvPr/>
          </p:nvSpPr>
          <p:spPr>
            <a:xfrm>
              <a:off x="2351200" y="255894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6D3A24B4-5FF9-8A44-8E4C-37DAA101D693}"/>
                </a:ext>
              </a:extLst>
            </p:cNvPr>
            <p:cNvSpPr/>
            <p:nvPr/>
          </p:nvSpPr>
          <p:spPr>
            <a:xfrm>
              <a:off x="2028247" y="2348880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CAE5CA6-1C86-0246-8E02-39048F378C8B}"/>
                </a:ext>
              </a:extLst>
            </p:cNvPr>
            <p:cNvSpPr txBox="1"/>
            <p:nvPr/>
          </p:nvSpPr>
          <p:spPr>
            <a:xfrm>
              <a:off x="1728594" y="216421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6B7A7271-3C6A-9E4E-A2A1-DA09068ECB71}"/>
                </a:ext>
              </a:extLst>
            </p:cNvPr>
            <p:cNvSpPr/>
            <p:nvPr/>
          </p:nvSpPr>
          <p:spPr>
            <a:xfrm rot="10800000">
              <a:off x="2475370" y="2335026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688CCDBB-DC62-1E4E-B765-178F47310CF0}"/>
                </a:ext>
              </a:extLst>
            </p:cNvPr>
            <p:cNvSpPr txBox="1"/>
            <p:nvPr/>
          </p:nvSpPr>
          <p:spPr>
            <a:xfrm>
              <a:off x="2654463" y="2150360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B7FCC9B2-243D-4945-8E42-D410DAC56E57}"/>
              </a:ext>
            </a:extLst>
          </p:cNvPr>
          <p:cNvGrpSpPr/>
          <p:nvPr/>
        </p:nvGrpSpPr>
        <p:grpSpPr>
          <a:xfrm>
            <a:off x="4139414" y="2025083"/>
            <a:ext cx="1614332" cy="794918"/>
            <a:chOff x="1740584" y="3126877"/>
            <a:chExt cx="1614332" cy="79491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01E451EA-A603-794C-AE63-E06D9477AD4B}"/>
                </a:ext>
              </a:extLst>
            </p:cNvPr>
            <p:cNvSpPr/>
            <p:nvPr/>
          </p:nvSpPr>
          <p:spPr>
            <a:xfrm>
              <a:off x="1740584" y="3470097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F57A45D4-7560-0A4A-8330-520AEC42D44C}"/>
                </a:ext>
              </a:extLst>
            </p:cNvPr>
            <p:cNvSpPr/>
            <p:nvPr/>
          </p:nvSpPr>
          <p:spPr>
            <a:xfrm>
              <a:off x="2598832" y="3465222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41BA4BE1-AC49-9341-BFC7-040F7B5850F5}"/>
                </a:ext>
              </a:extLst>
            </p:cNvPr>
            <p:cNvSpPr/>
            <p:nvPr/>
          </p:nvSpPr>
          <p:spPr>
            <a:xfrm rot="5400000">
              <a:off x="2523889" y="340338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1117FDA-64E3-CB4F-AEE9-B1C48DE3FF8E}"/>
                </a:ext>
              </a:extLst>
            </p:cNvPr>
            <p:cNvSpPr/>
            <p:nvPr/>
          </p:nvSpPr>
          <p:spPr>
            <a:xfrm rot="5400000">
              <a:off x="2526018" y="3503140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2013AB1A-6E7B-3A49-AAAC-10F882B386AA}"/>
                </a:ext>
              </a:extLst>
            </p:cNvPr>
            <p:cNvCxnSpPr/>
            <p:nvPr/>
          </p:nvCxnSpPr>
          <p:spPr>
            <a:xfrm>
              <a:off x="2591993" y="3357024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9A7F08A-F7A2-5541-9F4D-75F74A88CCCA}"/>
                </a:ext>
              </a:extLst>
            </p:cNvPr>
            <p:cNvCxnSpPr/>
            <p:nvPr/>
          </p:nvCxnSpPr>
          <p:spPr>
            <a:xfrm>
              <a:off x="2506790" y="3356513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xmlns="" id="{C25E4855-534B-504A-9502-D000216FA627}"/>
                </a:ext>
              </a:extLst>
            </p:cNvPr>
            <p:cNvCxnSpPr/>
            <p:nvPr/>
          </p:nvCxnSpPr>
          <p:spPr>
            <a:xfrm rot="-5400000">
              <a:off x="2205369" y="348224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4C8D4D1E-E45B-5746-9F96-932483E8F76B}"/>
                </a:ext>
              </a:extLst>
            </p:cNvPr>
            <p:cNvSpPr txBox="1"/>
            <p:nvPr/>
          </p:nvSpPr>
          <p:spPr>
            <a:xfrm>
              <a:off x="2177214" y="31268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71EEBBD3-E94D-194D-802D-B4078D45032C}"/>
                </a:ext>
              </a:extLst>
            </p:cNvPr>
            <p:cNvCxnSpPr/>
            <p:nvPr/>
          </p:nvCxnSpPr>
          <p:spPr>
            <a:xfrm rot="-16200000">
              <a:off x="2357597" y="349620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8519B1D0-7E71-7A49-808D-CAC003ABD55D}"/>
                </a:ext>
              </a:extLst>
            </p:cNvPr>
            <p:cNvSpPr txBox="1"/>
            <p:nvPr/>
          </p:nvSpPr>
          <p:spPr>
            <a:xfrm>
              <a:off x="2655685" y="35524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56DC09F-C02F-EC42-B70B-2F5510FD0621}"/>
              </a:ext>
            </a:extLst>
          </p:cNvPr>
          <p:cNvGrpSpPr/>
          <p:nvPr/>
        </p:nvGrpSpPr>
        <p:grpSpPr>
          <a:xfrm>
            <a:off x="4025842" y="3074226"/>
            <a:ext cx="1903172" cy="405663"/>
            <a:chOff x="1660716" y="4298365"/>
            <a:chExt cx="1903172" cy="40566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B9F4F14A-D21D-7048-990D-43DDA9950875}"/>
                </a:ext>
              </a:extLst>
            </p:cNvPr>
            <p:cNvSpPr/>
            <p:nvPr/>
          </p:nvSpPr>
          <p:spPr>
            <a:xfrm>
              <a:off x="2473878" y="4334696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1CE8D159-5E38-B54B-A5DA-BF355F76BEA1}"/>
                </a:ext>
              </a:extLst>
            </p:cNvPr>
            <p:cNvSpPr/>
            <p:nvPr/>
          </p:nvSpPr>
          <p:spPr>
            <a:xfrm>
              <a:off x="2416800" y="4298365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345D672D-F8B7-0843-B197-D272F3DFB5A1}"/>
                </a:ext>
              </a:extLst>
            </p:cNvPr>
            <p:cNvSpPr/>
            <p:nvPr/>
          </p:nvSpPr>
          <p:spPr>
            <a:xfrm>
              <a:off x="1660716" y="4334696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62790C94-7C5D-7448-92FE-175A6429C9B4}"/>
                </a:ext>
              </a:extLst>
            </p:cNvPr>
            <p:cNvCxnSpPr/>
            <p:nvPr/>
          </p:nvCxnSpPr>
          <p:spPr>
            <a:xfrm>
              <a:off x="2627868" y="4357555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4F66B9DE-0739-1C42-A7F2-6F467FFD8A3F}"/>
                </a:ext>
              </a:extLst>
            </p:cNvPr>
            <p:cNvCxnSpPr/>
            <p:nvPr/>
          </p:nvCxnSpPr>
          <p:spPr>
            <a:xfrm rot="10800000">
              <a:off x="1854655" y="4357555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B8BD49AB-E50E-E440-A7B6-66FC9DDD9EA4}"/>
                </a:ext>
              </a:extLst>
            </p:cNvPr>
            <p:cNvSpPr txBox="1"/>
            <p:nvPr/>
          </p:nvSpPr>
          <p:spPr>
            <a:xfrm>
              <a:off x="2708484" y="433469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7F02A93-79A6-3941-9638-1C596E4BB65D}"/>
                </a:ext>
              </a:extLst>
            </p:cNvPr>
            <p:cNvSpPr txBox="1"/>
            <p:nvPr/>
          </p:nvSpPr>
          <p:spPr>
            <a:xfrm>
              <a:off x="2010611" y="433469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5786FFB-7657-0249-9B69-AD2D30864B69}"/>
              </a:ext>
            </a:extLst>
          </p:cNvPr>
          <p:cNvSpPr txBox="1"/>
          <p:nvPr/>
        </p:nvSpPr>
        <p:spPr>
          <a:xfrm>
            <a:off x="1138989" y="1382086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le moment M</a:t>
            </a:r>
          </a:p>
        </p:txBody>
      </p:sp>
    </p:spTree>
    <p:extLst>
      <p:ext uri="{BB962C8B-B14F-4D97-AF65-F5344CB8AC3E}">
        <p14:creationId xmlns:p14="http://schemas.microsoft.com/office/powerpoint/2010/main" val="42831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225250-2B50-BA43-A902-CDDDAB49C38E}"/>
              </a:ext>
            </a:extLst>
          </p:cNvPr>
          <p:cNvCxnSpPr>
            <a:cxnSpLocks/>
          </p:cNvCxnSpPr>
          <p:nvPr/>
        </p:nvCxnSpPr>
        <p:spPr>
          <a:xfrm>
            <a:off x="1834467" y="3134255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DE0617B-84E2-0646-989C-0C6647997E48}"/>
              </a:ext>
            </a:extLst>
          </p:cNvPr>
          <p:cNvCxnSpPr>
            <a:cxnSpLocks/>
          </p:cNvCxnSpPr>
          <p:nvPr/>
        </p:nvCxnSpPr>
        <p:spPr>
          <a:xfrm>
            <a:off x="1834467" y="4161345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3FA2BD-8162-BB41-BC93-385B879971A1}"/>
              </a:ext>
            </a:extLst>
          </p:cNvPr>
          <p:cNvSpPr txBox="1"/>
          <p:nvPr/>
        </p:nvSpPr>
        <p:spPr>
          <a:xfrm>
            <a:off x="904875" y="2964978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754B83-6A6E-FF4F-AAA3-739FB86EDC7A}"/>
              </a:ext>
            </a:extLst>
          </p:cNvPr>
          <p:cNvSpPr txBox="1"/>
          <p:nvPr/>
        </p:nvSpPr>
        <p:spPr>
          <a:xfrm>
            <a:off x="929971" y="3992068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xmlns="" id="{321C62A8-AE6D-D24A-9DD0-12FBD570F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86358"/>
            <a:ext cx="7726363" cy="662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Analyse standard (calcul rapide et équilibre des fragments)</a:t>
            </a:r>
          </a:p>
          <a:p>
            <a:endParaRPr lang="fr-CH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8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748947"/>
            <a:ext cx="2757775" cy="1038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xmlns="" id="{321C62A8-AE6D-D24A-9DD0-12FBD570F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Contrôler le moment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/3</m:t>
                    </m:r>
                  </m:oMath>
                </a14:m>
                <a:r>
                  <a:rPr lang="fr-CH" dirty="0"/>
                  <a:t> par le </a:t>
                </a:r>
                <a:r>
                  <a:rPr lang="fr-CH" dirty="0" err="1"/>
                  <a:t>TdV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321C62A8-AE6D-D24A-9DD0-12FBD570F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6358"/>
                <a:ext cx="7726363" cy="662589"/>
              </a:xfrm>
              <a:blipFill>
                <a:blip r:embed="rId4"/>
                <a:stretch>
                  <a:fillRect t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779D9F0-CD7D-7A4A-9B32-C9137B389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3214677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505</TotalTime>
  <Words>981</Words>
  <Application>Microsoft Office PowerPoint</Application>
  <PresentationFormat>On-screen Show (16:9)</PresentationFormat>
  <Paragraphs>218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Franklin Gothic Demi Cond</vt:lpstr>
      <vt:lpstr>Roboto Black</vt:lpstr>
      <vt:lpstr>Times New Roman</vt:lpstr>
      <vt:lpstr>Wingdings</vt:lpstr>
      <vt:lpstr>Thème Office</vt:lpstr>
      <vt:lpstr>Poutres dans l’espace et TdV pour éfforts intérieurs</vt:lpstr>
      <vt:lpstr>Objectif du cours</vt:lpstr>
      <vt:lpstr>Contenu du cours</vt:lpstr>
      <vt:lpstr>Efforts intérieurs d’une poutre dans l’espace</vt:lpstr>
      <vt:lpstr>Exemple</vt:lpstr>
      <vt:lpstr>Révision du Théorème des dépl. virtuels</vt:lpstr>
      <vt:lpstr>Coupure simple d’une poutre</vt:lpstr>
      <vt:lpstr>Exemple 1: Poutre simples avec charge concentrée</vt:lpstr>
      <vt:lpstr>Exemple: Poutre simples avec charge concentrée</vt:lpstr>
      <vt:lpstr>Exemple: Poutre simples avec charge concentrée</vt:lpstr>
      <vt:lpstr>PowerPoint Presentation</vt:lpstr>
      <vt:lpstr>PowerPoint Presentation</vt:lpstr>
      <vt:lpstr>Références</vt:lpstr>
      <vt:lpstr>PowerPoint Presentation</vt:lpstr>
      <vt:lpstr>Exemple 1: Isostaticité des structures composées</vt:lpstr>
      <vt:lpstr>Exemple 1: Isostaticité des structures composées (suite)</vt:lpstr>
      <vt:lpstr>Exemple 2: Isostaticité des structures composées</vt:lpstr>
      <vt:lpstr>Exemple 3: Isostaticité des structures composées</vt:lpstr>
      <vt:lpstr>Exemple 4: Montre que la structure est isostatique Interprétation 1</vt:lpstr>
      <vt:lpstr>Exemple 4: Montre que la structure est isostatique Interprétation 2</vt:lpstr>
      <vt:lpstr>Isostaticité des structures composées</vt:lpstr>
      <vt:lpstr>Isostaticité des structures composées (cours 6) </vt:lpstr>
      <vt:lpstr>Exemple (ex. 8.10.1 (i))</vt:lpstr>
      <vt:lpstr>Exemple 5: Structures composées avec poutres en treillis  </vt:lpstr>
      <vt:lpstr>Exemple 5: Structures composées avec poutres en treillis  </vt:lpstr>
      <vt:lpstr>Exemple 5: Structures composées avec poutres en treillis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72</cp:revision>
  <cp:lastPrinted>2022-05-09T13:11:33Z</cp:lastPrinted>
  <dcterms:created xsi:type="dcterms:W3CDTF">2019-04-02T06:24:35Z</dcterms:created>
  <dcterms:modified xsi:type="dcterms:W3CDTF">2022-05-09T13:18:24Z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